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5" r:id="rId19"/>
    <p:sldId id="272" r:id="rId20"/>
    <p:sldId id="274" r:id="rId2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38" autoAdjust="0"/>
  </p:normalViewPr>
  <p:slideViewPr>
    <p:cSldViewPr>
      <p:cViewPr varScale="1">
        <p:scale>
          <a:sx n="80" d="100"/>
          <a:sy n="80" d="100"/>
        </p:scale>
        <p:origin x="282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AD2E1-5A48-4300-897E-DBF96A07E6C4}" type="datetimeFigureOut">
              <a:rPr lang="cs-CZ" smtClean="0"/>
              <a:pPr/>
              <a:t>27.5.2010</a:t>
            </a:fld>
            <a:endParaRPr lang="cs-CZ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065933-E376-423E-A89B-D78A59A6EE3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C65C823B-2A68-4669-8183-E5179EE31F24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691FE206-E474-4E9E-BC6F-46A51623C4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1" name="Obdĺžnik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Obdĺžnik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Obdĺžnik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7A476-F73D-4433-8A39-DB2CF27B487C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2BFBD-E568-4173-A4BF-50848A90D82F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Rovnoramenný trojuholník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71B2113-0AF9-4988-A099-428F244FFB14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691FE206-E474-4E9E-BC6F-46A51623C4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Obdĺžnik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ĺžnik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E05C2-1E2F-4F20-A382-9340BCA8F11C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F56B-E5E1-4B08-A2B8-15A4F3E77C0C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796E7-DBD3-4338-B82E-26A7841AE42B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34E502-A434-4B19-8B29-ED209865B244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" name="Rovná spojnica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Rovnoramenný trojuholník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9237F-0793-49CA-B70C-0766A92ABC28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obsahu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2750F-80F7-4F2A-9759-F2640C872649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ovnoramenný trojuholník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E99E112-A71C-4776-A363-26D302FE36BF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91FE206-E474-4E9E-BC6F-46A51623C41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8" name="Rovná spojnica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Rovná spojnica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ovnoramenný trojuholník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86116" y="785794"/>
            <a:ext cx="5519718" cy="2000264"/>
          </a:xfrm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r>
              <a:rPr lang="sk-SK" sz="2800" b="1" dirty="0" smtClean="0"/>
              <a:t>SLOVENSKÁ POĽOVNÍCKA KOMORA</a:t>
            </a: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sk-SK" sz="2800" dirty="0" smtClean="0"/>
              <a:t>Štefánikova 10, 811 05 </a:t>
            </a:r>
            <a:r>
              <a:rPr lang="sk-SK" sz="2800" b="1" dirty="0" smtClean="0"/>
              <a:t>Bratislava</a:t>
            </a:r>
            <a:r>
              <a:rPr lang="cs-CZ" sz="2800" dirty="0" smtClean="0"/>
              <a:t/>
            </a:r>
            <a:br>
              <a:rPr lang="cs-CZ" sz="2800" dirty="0" smtClean="0"/>
            </a:br>
            <a:endParaRPr lang="cs-CZ" sz="2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8596" y="3357562"/>
            <a:ext cx="8334404" cy="3000396"/>
          </a:xfrm>
        </p:spPr>
        <p:txBody>
          <a:bodyPr>
            <a:normAutofit lnSpcReduction="10000"/>
          </a:bodyPr>
          <a:lstStyle/>
          <a:p>
            <a:pPr algn="l"/>
            <a:r>
              <a:rPr lang="sk-SK" b="1" dirty="0" smtClean="0">
                <a:latin typeface="Arial" pitchFamily="34" charset="0"/>
                <a:cs typeface="Arial" pitchFamily="34" charset="0"/>
              </a:rPr>
              <a:t>   Pracovné stretnutie : </a:t>
            </a:r>
          </a:p>
          <a:p>
            <a:pPr algn="l"/>
            <a:r>
              <a:rPr lang="sk-SK" b="1" dirty="0" smtClean="0">
                <a:latin typeface="Arial" pitchFamily="34" charset="0"/>
                <a:cs typeface="Arial" pitchFamily="34" charset="0"/>
              </a:rPr>
              <a:t>   Vydávanie poľovných </a:t>
            </a:r>
            <a:r>
              <a:rPr lang="sk-SK" b="1" dirty="0" err="1" smtClean="0">
                <a:latin typeface="Arial" pitchFamily="34" charset="0"/>
                <a:cs typeface="Arial" pitchFamily="34" charset="0"/>
              </a:rPr>
              <a:t>lístkov,predlžovania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 platnosti</a:t>
            </a:r>
          </a:p>
          <a:p>
            <a:pPr algn="l"/>
            <a:r>
              <a:rPr lang="sk-SK" b="1" dirty="0" smtClean="0">
                <a:latin typeface="Arial" pitchFamily="34" charset="0"/>
                <a:cs typeface="Arial" pitchFamily="34" charset="0"/>
              </a:rPr>
              <a:t>   poľovných lístkov</a:t>
            </a:r>
            <a:r>
              <a:rPr lang="sk-SK" b="1" cap="small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sk-SK" b="1" dirty="0" smtClean="0">
                <a:latin typeface="Arial" pitchFamily="34" charset="0"/>
                <a:cs typeface="Arial" pitchFamily="34" charset="0"/>
              </a:rPr>
              <a:t>a  ich  odnímania.</a:t>
            </a:r>
          </a:p>
          <a:p>
            <a:pPr algn="l"/>
            <a:r>
              <a:rPr lang="sk-SK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algn="l"/>
            <a:r>
              <a:rPr lang="sk-SK" b="1" dirty="0" smtClean="0">
                <a:latin typeface="Arial" pitchFamily="34" charset="0"/>
                <a:cs typeface="Arial" pitchFamily="34" charset="0"/>
              </a:rPr>
              <a:t>   Školenie o ochrane osobných údajov </a:t>
            </a:r>
          </a:p>
          <a:p>
            <a:pPr algn="l"/>
            <a:r>
              <a:rPr lang="sk-SK" b="1" dirty="0" smtClean="0">
                <a:latin typeface="Arial" pitchFamily="34" charset="0"/>
                <a:cs typeface="Arial" pitchFamily="34" charset="0"/>
              </a:rPr>
              <a:t>  </a:t>
            </a:r>
          </a:p>
          <a:p>
            <a:pPr algn="l"/>
            <a:r>
              <a:rPr lang="sk-SK" b="1" dirty="0" smtClean="0">
                <a:latin typeface="Arial" pitchFamily="34" charset="0"/>
                <a:cs typeface="Arial" pitchFamily="34" charset="0"/>
              </a:rPr>
              <a:t>   Disciplinárny   poriadok a    činnosť disciplinárnych</a:t>
            </a:r>
          </a:p>
          <a:p>
            <a:pPr algn="l"/>
            <a:r>
              <a:rPr lang="sk-SK" b="1" dirty="0" smtClean="0">
                <a:latin typeface="Arial" pitchFamily="34" charset="0"/>
                <a:cs typeface="Arial" pitchFamily="34" charset="0"/>
              </a:rPr>
              <a:t>   orgánov             </a:t>
            </a:r>
          </a:p>
          <a:p>
            <a:pPr algn="l"/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sk-SK" b="1" dirty="0" smtClean="0">
              <a:latin typeface="Arial" pitchFamily="34" charset="0"/>
              <a:cs typeface="Arial" pitchFamily="34" charset="0"/>
            </a:endParaRPr>
          </a:p>
          <a:p>
            <a:pPr algn="l"/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endParaRPr lang="cs-CZ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Obrázok 3" descr="logo_SPK_1_hran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85728"/>
            <a:ext cx="2450592" cy="2761488"/>
          </a:xfrm>
          <a:prstGeom prst="rect">
            <a:avLst/>
          </a:prstGeom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80528-78E1-4F40-B55A-67E298DD909B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>
          <a:xfrm>
            <a:off x="457200" y="500042"/>
            <a:ext cx="8229600" cy="5656918"/>
          </a:xfrm>
        </p:spPr>
        <p:txBody>
          <a:bodyPr>
            <a:normAutofit lnSpcReduction="10000"/>
          </a:bodyPr>
          <a:lstStyle/>
          <a:p>
            <a:r>
              <a:rPr lang="sk-SK" sz="1800" dirty="0" smtClean="0"/>
              <a:t>Podľa § 70 </a:t>
            </a:r>
            <a:r>
              <a:rPr lang="sk-SK" sz="1800" dirty="0" err="1" smtClean="0"/>
              <a:t>ods</a:t>
            </a:r>
            <a:r>
              <a:rPr lang="sk-SK" sz="1800" dirty="0" smtClean="0"/>
              <a:t> (1) žiadosti o vydanie alebo predĺženie platnosti poľovného lístka predkladá žiadateľ obvodnej komore podľa miesta jeho trvalého bydliska. Vzor žiadosti je uvedený v prílohe č. 34.  </a:t>
            </a:r>
          </a:p>
          <a:p>
            <a:r>
              <a:rPr lang="sk-SK" sz="1800" dirty="0" smtClean="0"/>
              <a:t>Podľa </a:t>
            </a:r>
            <a:r>
              <a:rPr lang="sk-SK" sz="1800" dirty="0" err="1" smtClean="0"/>
              <a:t>ods</a:t>
            </a:r>
            <a:r>
              <a:rPr lang="sk-SK" sz="1800" dirty="0" smtClean="0"/>
              <a:t> (2) žiadateľ, ktorý nemá trvalý pobyt na území Slovenskej republiky, podáva žiadosť na vydanie poľovného lístka obvodnej komore, v ktorej pôsobnosti začne vykonávať lov.</a:t>
            </a:r>
          </a:p>
          <a:p>
            <a:endParaRPr lang="sk-SK" sz="1800" dirty="0" smtClean="0"/>
          </a:p>
          <a:p>
            <a:r>
              <a:rPr lang="sk-SK" sz="1800" b="1" dirty="0" smtClean="0"/>
              <a:t>!!! VYHLÁŠKA !!!</a:t>
            </a:r>
            <a:endParaRPr lang="cs-CZ" sz="1800" b="1" dirty="0" smtClean="0"/>
          </a:p>
          <a:p>
            <a:r>
              <a:rPr lang="sk-SK" sz="1800" b="1" dirty="0" smtClean="0"/>
              <a:t>Ministerstva pôdohospodárstva Slovenskej republiky</a:t>
            </a:r>
            <a:endParaRPr lang="cs-CZ" sz="1800" b="1" dirty="0" smtClean="0"/>
          </a:p>
          <a:p>
            <a:r>
              <a:rPr lang="sk-SK" sz="1800" b="1" dirty="0" smtClean="0"/>
              <a:t>z 20. mája 2010,</a:t>
            </a:r>
            <a:endParaRPr lang="cs-CZ" sz="1800" b="1" dirty="0" smtClean="0"/>
          </a:p>
          <a:p>
            <a:r>
              <a:rPr lang="sk-SK" sz="1800" b="1" dirty="0" smtClean="0"/>
              <a:t>ktorou sa mení vyhláška Ministerstva pôdohospodárstva Slovenskej republiky č. 344/2009 Z. z., ktorou sa vykonáva zákon o poľovníctve</a:t>
            </a:r>
            <a:endParaRPr lang="cs-CZ" sz="1800" b="1" dirty="0" smtClean="0"/>
          </a:p>
          <a:p>
            <a:r>
              <a:rPr lang="sk-SK" sz="1800" dirty="0" smtClean="0"/>
              <a:t>Ministerstvo pôdohospodárstva Slovenskej republiky podľa § 82 písm. k) zákona č. 274/2009 Z. z. o poľovníctve a o zmene a doplnení niektorých zákonov ustanovuje:</a:t>
            </a:r>
            <a:endParaRPr lang="cs-CZ" sz="1800" dirty="0" smtClean="0"/>
          </a:p>
          <a:p>
            <a:r>
              <a:rPr lang="sk-SK" sz="1800" b="1" dirty="0" smtClean="0"/>
              <a:t>Čl. I</a:t>
            </a:r>
            <a:endParaRPr lang="cs-CZ" sz="1800" b="1" dirty="0" smtClean="0"/>
          </a:p>
          <a:p>
            <a:r>
              <a:rPr lang="sk-SK" sz="1800" dirty="0" smtClean="0"/>
              <a:t>Vyhláška Ministerstva pôdohospodárstva Slovenskej republiky č. 344/2009 Z. z., ktorou sa vykonáva zákon o poľovníctve sa mení takto:</a:t>
            </a:r>
            <a:endParaRPr lang="cs-CZ" sz="1800" dirty="0" smtClean="0"/>
          </a:p>
          <a:p>
            <a:r>
              <a:rPr lang="sk-SK" sz="1800" dirty="0" smtClean="0"/>
              <a:t>Príloha č. 34 znie:</a:t>
            </a:r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99794"/>
          </a:xfrm>
        </p:spPr>
        <p:txBody>
          <a:bodyPr/>
          <a:lstStyle/>
          <a:p>
            <a:r>
              <a:rPr lang="sk-SK" dirty="0" smtClean="0"/>
              <a:t>Príloha 34</a:t>
            </a:r>
            <a:endParaRPr lang="cs-CZ" dirty="0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714480" y="1214422"/>
          <a:ext cx="3571900" cy="4349752"/>
        </p:xfrm>
        <a:graphic>
          <a:graphicData uri="http://schemas.openxmlformats.org/presentationml/2006/ole">
            <p:oleObj spid="_x0000_s1025" name="Acrobat Document" r:id="rId3" imgW="5667375" imgH="802005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>
          <a:xfrm>
            <a:off x="457200" y="357166"/>
            <a:ext cx="8229600" cy="5799794"/>
          </a:xfrm>
        </p:spPr>
        <p:txBody>
          <a:bodyPr/>
          <a:lstStyle/>
          <a:p>
            <a:r>
              <a:rPr lang="sk-SK" dirty="0" smtClean="0"/>
              <a:t>Príloha 34</a:t>
            </a:r>
            <a:endParaRPr lang="cs-CZ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2357422" y="428604"/>
          <a:ext cx="4286280" cy="5839742"/>
        </p:xfrm>
        <a:graphic>
          <a:graphicData uri="http://schemas.openxmlformats.org/presentationml/2006/ole">
            <p:oleObj spid="_x0000_s25602" name="Acrobat Document" r:id="rId3" imgW="6467475" imgH="8810625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51 ods3 </a:t>
            </a:r>
            <a:r>
              <a:rPr lang="sk-SK" dirty="0" err="1" smtClean="0"/>
              <a:t>písm</a:t>
            </a:r>
            <a:r>
              <a:rPr lang="sk-SK" dirty="0" smtClean="0"/>
              <a:t> a)</a:t>
            </a:r>
            <a:endParaRPr lang="cs-CZ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 dirty="0"/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785786" y="1428736"/>
          <a:ext cx="5085087" cy="3429024"/>
        </p:xfrm>
        <a:graphic>
          <a:graphicData uri="http://schemas.openxmlformats.org/presentationml/2006/ole">
            <p:oleObj spid="_x0000_s26626" name="Acrobat Document" r:id="rId3" imgW="2486025" imgH="16764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51 ods. 3 </a:t>
            </a:r>
            <a:r>
              <a:rPr lang="sk-SK" dirty="0" err="1" smtClean="0"/>
              <a:t>písm</a:t>
            </a:r>
            <a:r>
              <a:rPr lang="sk-SK" dirty="0" smtClean="0"/>
              <a:t> b</a:t>
            </a:r>
            <a:endParaRPr lang="cs-CZ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14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sk-SK" dirty="0" smtClean="0"/>
              <a:t>Študent</a:t>
            </a:r>
            <a:endParaRPr lang="cs-CZ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357422" y="1935644"/>
          <a:ext cx="3457591" cy="2331556"/>
        </p:xfrm>
        <a:graphic>
          <a:graphicData uri="http://schemas.openxmlformats.org/presentationml/2006/ole">
            <p:oleObj spid="_x0000_s27650" name="Acrobat Document" r:id="rId3" imgW="2486025" imgH="16764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51 ods. 3 </a:t>
            </a:r>
            <a:r>
              <a:rPr lang="sk-SK" dirty="0" err="1" smtClean="0"/>
              <a:t>písm</a:t>
            </a:r>
            <a:r>
              <a:rPr lang="sk-SK" dirty="0" smtClean="0"/>
              <a:t> C)</a:t>
            </a:r>
            <a:endParaRPr lang="cs-CZ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endParaRPr lang="cs-CZ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2857488" y="2571744"/>
          <a:ext cx="3361799" cy="2266960"/>
        </p:xfrm>
        <a:graphic>
          <a:graphicData uri="http://schemas.openxmlformats.org/presentationml/2006/ole">
            <p:oleObj spid="_x0000_s28674" name="Acrobat Document" r:id="rId3" imgW="2486025" imgH="1676400" progId="AcroExch.Document.7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/>
            </a:r>
            <a:br>
              <a:rPr lang="sk-SK" b="1" dirty="0" smtClean="0"/>
            </a:br>
            <a:r>
              <a:rPr lang="sk-SK" b="1" dirty="0" smtClean="0"/>
              <a:t>            Preberací protokol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16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sk-SK" dirty="0" smtClean="0"/>
              <a:t> </a:t>
            </a:r>
            <a:endParaRPr lang="cs-CZ" dirty="0" smtClean="0"/>
          </a:p>
          <a:p>
            <a:r>
              <a:rPr lang="sk-SK" sz="4900" dirty="0" smtClean="0"/>
              <a:t>Za OPK ..............................</a:t>
            </a:r>
            <a:endParaRPr lang="cs-CZ" sz="4900" dirty="0" smtClean="0"/>
          </a:p>
          <a:p>
            <a:r>
              <a:rPr lang="sk-SK" sz="4900" dirty="0" smtClean="0"/>
              <a:t>preberám:</a:t>
            </a:r>
            <a:endParaRPr lang="cs-CZ" sz="4900" dirty="0" smtClean="0"/>
          </a:p>
          <a:p>
            <a:r>
              <a:rPr lang="sk-SK" sz="4900" dirty="0" smtClean="0"/>
              <a:t> Manuál k programu na evidenciu a vydávanie PL v počte 1 ks</a:t>
            </a:r>
            <a:endParaRPr lang="cs-CZ" sz="4900" dirty="0" smtClean="0"/>
          </a:p>
          <a:p>
            <a:pPr lvl="0"/>
            <a:r>
              <a:rPr lang="sk-SK" sz="4900" dirty="0" smtClean="0"/>
              <a:t>DVD s dokumentmi (Kancelária OPK - logo, </a:t>
            </a:r>
            <a:r>
              <a:rPr lang="sk-SK" sz="4900" dirty="0" err="1" smtClean="0"/>
              <a:t>logomanuál</a:t>
            </a:r>
            <a:r>
              <a:rPr lang="sk-SK" sz="4900" dirty="0" smtClean="0"/>
              <a:t>, hlavičkový papier, DK – vzory žiadostí a rozhodnutí) v počte 1 ks</a:t>
            </a:r>
            <a:endParaRPr lang="cs-CZ" sz="4900" dirty="0" smtClean="0"/>
          </a:p>
          <a:p>
            <a:pPr lvl="0"/>
            <a:r>
              <a:rPr lang="sk-SK" sz="4900" dirty="0" smtClean="0"/>
              <a:t>Register disciplinárneho orgánu DK OPK v počte 1 ks</a:t>
            </a:r>
            <a:endParaRPr lang="cs-CZ" sz="4900" dirty="0" smtClean="0"/>
          </a:p>
          <a:p>
            <a:pPr lvl="0"/>
            <a:r>
              <a:rPr lang="sk-SK" sz="4900" dirty="0" smtClean="0"/>
              <a:t>Tlačiareň Canon MP250 + kábel USB2.0 1.8m v počte 1 ks</a:t>
            </a:r>
            <a:endParaRPr lang="cs-CZ" sz="4900" dirty="0" smtClean="0"/>
          </a:p>
          <a:p>
            <a:pPr lvl="0"/>
            <a:r>
              <a:rPr lang="sk-SK" sz="4900" dirty="0" err="1" smtClean="0"/>
              <a:t>Laminovačku</a:t>
            </a:r>
            <a:r>
              <a:rPr lang="sk-SK" sz="4900" dirty="0" smtClean="0"/>
              <a:t> v počte 1 ks</a:t>
            </a:r>
            <a:endParaRPr lang="cs-CZ" sz="4900" dirty="0" smtClean="0"/>
          </a:p>
          <a:p>
            <a:pPr lvl="0"/>
            <a:r>
              <a:rPr lang="sk-SK" sz="4900" dirty="0" err="1" smtClean="0"/>
              <a:t>Laminovacie</a:t>
            </a:r>
            <a:r>
              <a:rPr lang="sk-SK" sz="4900" dirty="0" smtClean="0"/>
              <a:t> fólie v počte ........... ks</a:t>
            </a:r>
            <a:endParaRPr lang="cs-CZ" sz="4900" dirty="0" smtClean="0"/>
          </a:p>
          <a:p>
            <a:pPr lvl="0"/>
            <a:r>
              <a:rPr lang="sk-SK" sz="4900" dirty="0" smtClean="0"/>
              <a:t>Pečiatku DK OPK v počte 1 ks</a:t>
            </a:r>
            <a:endParaRPr lang="cs-CZ" sz="4900" dirty="0" smtClean="0"/>
          </a:p>
          <a:p>
            <a:pPr lvl="0"/>
            <a:r>
              <a:rPr lang="sk-SK" sz="4900" dirty="0" smtClean="0"/>
              <a:t>Knihu evidencie vydávania PL pre občanov SR v počte 1 ks</a:t>
            </a:r>
            <a:endParaRPr lang="cs-CZ" sz="4900" dirty="0" smtClean="0"/>
          </a:p>
          <a:p>
            <a:pPr lvl="0"/>
            <a:r>
              <a:rPr lang="sk-SK" sz="4900" dirty="0" smtClean="0"/>
              <a:t>Knihu evidencie vydávania PL pre cudzincov v počte 1 ks</a:t>
            </a:r>
            <a:endParaRPr lang="cs-CZ" sz="4900" dirty="0" smtClean="0"/>
          </a:p>
          <a:p>
            <a:pPr lvl="0"/>
            <a:r>
              <a:rPr lang="sk-SK" sz="4900" dirty="0" smtClean="0"/>
              <a:t>Žiadosti o vydanie PL pre občanov SR v počte	.............. ks</a:t>
            </a:r>
            <a:endParaRPr lang="cs-CZ" sz="4900" dirty="0" smtClean="0"/>
          </a:p>
          <a:p>
            <a:pPr lvl="0"/>
            <a:r>
              <a:rPr lang="sk-SK" sz="4900" dirty="0" smtClean="0"/>
              <a:t>Žiadosti o vydanie PL pre študentov v počte 	.............. ks</a:t>
            </a:r>
            <a:endParaRPr lang="cs-CZ" sz="4900" dirty="0" smtClean="0"/>
          </a:p>
          <a:p>
            <a:pPr lvl="0"/>
            <a:r>
              <a:rPr lang="sk-SK" sz="4900" dirty="0" smtClean="0"/>
              <a:t>Žiadosti o vydanie PL pre cudzincov v počte 	.............. ks</a:t>
            </a:r>
            <a:endParaRPr lang="cs-CZ" sz="4900" dirty="0" smtClean="0"/>
          </a:p>
          <a:p>
            <a:pPr lvl="0"/>
            <a:r>
              <a:rPr lang="sk-SK" sz="4900" dirty="0" smtClean="0"/>
              <a:t>Tlačivá PL pre občanov SR v počte 		.............. ks</a:t>
            </a:r>
            <a:endParaRPr lang="cs-CZ" sz="4900" dirty="0" smtClean="0"/>
          </a:p>
          <a:p>
            <a:pPr lvl="0"/>
            <a:r>
              <a:rPr lang="sk-SK" sz="4900" dirty="0" smtClean="0"/>
              <a:t>Tlačivá PL pre študentov v počte 		.............. ks</a:t>
            </a:r>
            <a:endParaRPr lang="cs-CZ" sz="4900" dirty="0" smtClean="0"/>
          </a:p>
          <a:p>
            <a:pPr lvl="0"/>
            <a:r>
              <a:rPr lang="sk-SK" sz="4900" dirty="0" smtClean="0"/>
              <a:t>Tlačivá PL pre cudzincov v počte 		.............. ks</a:t>
            </a:r>
            <a:endParaRPr lang="cs-CZ" sz="4900" dirty="0" smtClean="0"/>
          </a:p>
          <a:p>
            <a:pPr lvl="0"/>
            <a:r>
              <a:rPr lang="sk-SK" sz="4900" dirty="0" smtClean="0"/>
              <a:t>Samolepiace známky OPK v počte		.............. </a:t>
            </a:r>
            <a:endParaRPr lang="cs-CZ" sz="4900" dirty="0" smtClean="0"/>
          </a:p>
          <a:p>
            <a:r>
              <a:rPr lang="sk-SK" sz="4900" dirty="0" smtClean="0"/>
              <a:t>Meno a priezvisko – čitateľne:  ......................................................</a:t>
            </a:r>
            <a:endParaRPr lang="cs-CZ" sz="4900" dirty="0" smtClean="0"/>
          </a:p>
          <a:p>
            <a:r>
              <a:rPr lang="sk-SK" sz="4900" dirty="0" smtClean="0"/>
              <a:t>  </a:t>
            </a:r>
            <a:endParaRPr lang="cs-CZ" sz="4900" dirty="0" smtClean="0"/>
          </a:p>
          <a:p>
            <a:r>
              <a:rPr lang="sk-SK" sz="4900" dirty="0" smtClean="0"/>
              <a:t>Podpis:</a:t>
            </a:r>
            <a:endParaRPr lang="cs-CZ" sz="49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sk-SK" b="1" dirty="0" smtClean="0"/>
              <a:t>Vec:  Výpis z unesenia Prezídia SPK </a:t>
            </a:r>
            <a:endParaRPr lang="cs-CZ" dirty="0" smtClean="0"/>
          </a:p>
          <a:p>
            <a:r>
              <a:rPr lang="sk-SK" b="1" dirty="0" smtClean="0"/>
              <a:t> </a:t>
            </a:r>
            <a:endParaRPr lang="cs-CZ" dirty="0" smtClean="0"/>
          </a:p>
          <a:p>
            <a:r>
              <a:rPr lang="sk-SK" dirty="0" smtClean="0"/>
              <a:t>Na základe uznesenia č. 24/2010 zo zasadnutia P SPK dňa 30.4.2010 v Rajeckých Tepliciach, P SPK </a:t>
            </a:r>
            <a:endParaRPr lang="cs-CZ" dirty="0" smtClean="0"/>
          </a:p>
          <a:p>
            <a:r>
              <a:rPr lang="sk-SK" b="1" u="sng" dirty="0" smtClean="0"/>
              <a:t>schvaľuje</a:t>
            </a:r>
            <a:endParaRPr lang="cs-CZ" dirty="0" smtClean="0"/>
          </a:p>
          <a:p>
            <a:r>
              <a:rPr lang="sk-SK" dirty="0" smtClean="0"/>
              <a:t> </a:t>
            </a:r>
            <a:endParaRPr lang="cs-CZ" dirty="0" smtClean="0"/>
          </a:p>
          <a:p>
            <a:pPr lvl="0"/>
            <a:r>
              <a:rPr lang="sk-SK" dirty="0" smtClean="0"/>
              <a:t>Tok finančných prostriedkov vo výške 20 % z uvedených druhov príjmov OPK na</a:t>
            </a:r>
            <a:endParaRPr lang="cs-CZ" dirty="0" smtClean="0"/>
          </a:p>
          <a:p>
            <a:r>
              <a:rPr lang="sk-SK" dirty="0" smtClean="0"/>
              <a:t>SPK : </a:t>
            </a:r>
            <a:endParaRPr lang="cs-CZ" dirty="0" smtClean="0"/>
          </a:p>
          <a:p>
            <a:pPr lvl="0"/>
            <a:r>
              <a:rPr lang="sk-SK" dirty="0" smtClean="0"/>
              <a:t>z členských odvodov od: </a:t>
            </a:r>
            <a:endParaRPr lang="cs-CZ" dirty="0" smtClean="0"/>
          </a:p>
          <a:p>
            <a:r>
              <a:rPr lang="sk-SK" dirty="0" smtClean="0"/>
              <a:t>Právnických osôb</a:t>
            </a:r>
            <a:endParaRPr lang="cs-CZ" dirty="0" smtClean="0"/>
          </a:p>
          <a:p>
            <a:pPr lvl="0"/>
            <a:r>
              <a:rPr lang="sk-SK" dirty="0" smtClean="0"/>
              <a:t>s poľovným revírom</a:t>
            </a:r>
            <a:endParaRPr lang="cs-CZ" dirty="0" smtClean="0"/>
          </a:p>
          <a:p>
            <a:pPr lvl="0"/>
            <a:r>
              <a:rPr lang="sk-SK" dirty="0" smtClean="0"/>
              <a:t>bez poľovného revíru</a:t>
            </a:r>
            <a:endParaRPr lang="cs-CZ" dirty="0" smtClean="0"/>
          </a:p>
          <a:p>
            <a:r>
              <a:rPr lang="sk-SK" dirty="0" smtClean="0"/>
              <a:t>Fyzických osôb</a:t>
            </a:r>
            <a:endParaRPr lang="cs-CZ" dirty="0" smtClean="0"/>
          </a:p>
          <a:p>
            <a:pPr lvl="0"/>
            <a:r>
              <a:rPr lang="sk-SK" dirty="0" smtClean="0"/>
              <a:t>s poľovným revírom</a:t>
            </a:r>
            <a:endParaRPr lang="cs-CZ" dirty="0" smtClean="0"/>
          </a:p>
          <a:p>
            <a:pPr lvl="0"/>
            <a:r>
              <a:rPr lang="sk-SK" dirty="0" smtClean="0"/>
              <a:t>bez poľovného revíru</a:t>
            </a:r>
            <a:endParaRPr lang="cs-CZ" dirty="0" smtClean="0"/>
          </a:p>
          <a:p>
            <a:pPr lvl="0"/>
            <a:r>
              <a:rPr lang="sk-SK" dirty="0" smtClean="0"/>
              <a:t>z  vydávania a predlžovania platnosti poľovných lístkov</a:t>
            </a:r>
            <a:endParaRPr lang="cs-CZ" dirty="0" smtClean="0"/>
          </a:p>
          <a:p>
            <a:pPr lvl="0"/>
            <a:r>
              <a:rPr lang="sk-SK" dirty="0" smtClean="0"/>
              <a:t>zo zápisných poplatkov fyzický osôb a právnických osôb</a:t>
            </a:r>
            <a:endParaRPr lang="cs-CZ" dirty="0" smtClean="0"/>
          </a:p>
          <a:p>
            <a:pPr lvl="0"/>
            <a:r>
              <a:rPr lang="sk-SK" dirty="0" smtClean="0"/>
              <a:t>Termín odvodu finančných prostriedkov z OPK do SPK pre 1. rok – k 31.5.2010</a:t>
            </a:r>
            <a:endParaRPr lang="cs-CZ" dirty="0" smtClean="0"/>
          </a:p>
          <a:p>
            <a:r>
              <a:rPr lang="sk-SK" dirty="0" smtClean="0"/>
              <a:t>pre ďalšie roky do 15.decembra každého roka</a:t>
            </a:r>
            <a:endParaRPr lang="cs-CZ" dirty="0" smtClean="0"/>
          </a:p>
          <a:p>
            <a:r>
              <a:rPr lang="sk-SK" dirty="0" smtClean="0"/>
              <a:t>	</a:t>
            </a:r>
            <a:endParaRPr lang="cs-CZ" dirty="0" smtClean="0"/>
          </a:p>
          <a:p>
            <a:r>
              <a:rPr lang="sk-SK" dirty="0" smtClean="0"/>
              <a:t>	Na základe uvedeného, Vás žiadam o úhradu podľa uznesenia č. 29/2010 P SPK na číslo účtu SPK: 2921831350/1100. </a:t>
            </a:r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u="sng" dirty="0" smtClean="0"/>
              <a:t>Poplatky za vydanie a predĺženie poľovného </a:t>
            </a:r>
            <a:r>
              <a:rPr lang="sk-SK" b="1" u="sng" dirty="0" smtClean="0"/>
              <a:t>lístka</a:t>
            </a:r>
            <a:endParaRPr lang="cs-CZ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18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k-SK" sz="1000" b="1" dirty="0" smtClean="0"/>
              <a:t>Za </a:t>
            </a:r>
            <a:r>
              <a:rPr lang="sk-SK" sz="1000" b="1" dirty="0" smtClean="0"/>
              <a:t>vydanie poľovného </a:t>
            </a:r>
            <a:r>
              <a:rPr lang="sk-SK" sz="1000" b="1" dirty="0" smtClean="0"/>
              <a:t>lístka</a:t>
            </a:r>
            <a:r>
              <a:rPr lang="sk-SK" sz="1000" dirty="0" smtClean="0"/>
              <a:t>1</a:t>
            </a:r>
            <a:r>
              <a:rPr lang="sk-SK" sz="1000" dirty="0" smtClean="0"/>
              <a:t>. </a:t>
            </a:r>
            <a:r>
              <a:rPr lang="sk-SK" sz="1000" dirty="0" smtClean="0"/>
              <a:t>Ročného</a:t>
            </a:r>
            <a:endParaRPr lang="cs-CZ" sz="1000" dirty="0" smtClean="0"/>
          </a:p>
          <a:p>
            <a:r>
              <a:rPr lang="sk-SK" sz="1000" dirty="0" smtClean="0"/>
              <a:t>10 €</a:t>
            </a:r>
            <a:endParaRPr lang="cs-CZ" sz="1000" dirty="0" smtClean="0"/>
          </a:p>
          <a:p>
            <a:r>
              <a:rPr lang="sk-SK" sz="1000" dirty="0" smtClean="0"/>
              <a:t>2.</a:t>
            </a:r>
            <a:endParaRPr lang="cs-CZ" sz="1000" dirty="0" smtClean="0"/>
          </a:p>
          <a:p>
            <a:r>
              <a:rPr lang="sk-SK" sz="1000" dirty="0" smtClean="0"/>
              <a:t>5-ročného</a:t>
            </a:r>
            <a:endParaRPr lang="cs-CZ" sz="1000" dirty="0" smtClean="0"/>
          </a:p>
          <a:p>
            <a:r>
              <a:rPr lang="sk-SK" sz="1000" dirty="0" smtClean="0"/>
              <a:t>40 €</a:t>
            </a:r>
            <a:endParaRPr lang="cs-CZ" sz="1000" dirty="0" smtClean="0"/>
          </a:p>
          <a:p>
            <a:r>
              <a:rPr lang="sk-SK" sz="1000" dirty="0" smtClean="0"/>
              <a:t>3.</a:t>
            </a:r>
            <a:endParaRPr lang="cs-CZ" sz="1000" dirty="0" smtClean="0"/>
          </a:p>
          <a:p>
            <a:r>
              <a:rPr lang="sk-SK" sz="1000" dirty="0" smtClean="0"/>
              <a:t>Na jeden kalendárny rok pre poslucháčov strednej odbornej školy alebo vysokej školy, na ktorej je poľovníctvo povinným alebo voliteľným vyučovacím predmetom</a:t>
            </a:r>
            <a:endParaRPr lang="cs-CZ" sz="1000" dirty="0" smtClean="0"/>
          </a:p>
          <a:p>
            <a:r>
              <a:rPr lang="sk-SK" sz="1000" dirty="0" smtClean="0"/>
              <a:t>5 </a:t>
            </a:r>
            <a:r>
              <a:rPr lang="sk-SK" sz="1000" dirty="0" err="1" smtClean="0"/>
              <a:t>€</a:t>
            </a:r>
            <a:r>
              <a:rPr lang="sk-SK" sz="1000" b="1" dirty="0" err="1" smtClean="0"/>
              <a:t>Predĺženie</a:t>
            </a:r>
            <a:r>
              <a:rPr lang="sk-SK" sz="1000" b="1" dirty="0" smtClean="0"/>
              <a:t> </a:t>
            </a:r>
            <a:r>
              <a:rPr lang="sk-SK" sz="1000" b="1" dirty="0" smtClean="0"/>
              <a:t>poľovného lístka</a:t>
            </a:r>
            <a:endParaRPr lang="cs-CZ" sz="1000" dirty="0" smtClean="0"/>
          </a:p>
          <a:p>
            <a:r>
              <a:rPr lang="sk-SK" sz="1000" dirty="0" smtClean="0"/>
              <a:t>1.</a:t>
            </a:r>
            <a:endParaRPr lang="cs-CZ" sz="1000" dirty="0" smtClean="0"/>
          </a:p>
          <a:p>
            <a:r>
              <a:rPr lang="sk-SK" sz="1000" dirty="0" smtClean="0"/>
              <a:t>Ročného</a:t>
            </a:r>
            <a:endParaRPr lang="cs-CZ" sz="1000" dirty="0" smtClean="0"/>
          </a:p>
          <a:p>
            <a:r>
              <a:rPr lang="sk-SK" sz="1000" dirty="0" smtClean="0"/>
              <a:t>5 €</a:t>
            </a:r>
            <a:endParaRPr lang="cs-CZ" sz="1000" dirty="0" smtClean="0"/>
          </a:p>
          <a:p>
            <a:r>
              <a:rPr lang="sk-SK" sz="1000" dirty="0" smtClean="0"/>
              <a:t>2.</a:t>
            </a:r>
            <a:endParaRPr lang="cs-CZ" sz="1000" dirty="0" smtClean="0"/>
          </a:p>
          <a:p>
            <a:r>
              <a:rPr lang="sk-SK" sz="1000" dirty="0" smtClean="0"/>
              <a:t>5-ročného</a:t>
            </a:r>
            <a:endParaRPr lang="cs-CZ" sz="1000" dirty="0" smtClean="0"/>
          </a:p>
          <a:p>
            <a:r>
              <a:rPr lang="sk-SK" sz="1000" dirty="0" smtClean="0"/>
              <a:t>20 </a:t>
            </a:r>
            <a:r>
              <a:rPr lang="sk-SK" sz="1000" dirty="0" smtClean="0"/>
              <a:t>€3</a:t>
            </a:r>
            <a:r>
              <a:rPr lang="sk-SK" sz="1000" dirty="0" smtClean="0"/>
              <a:t>.</a:t>
            </a:r>
            <a:endParaRPr lang="cs-CZ" sz="1000" dirty="0" smtClean="0"/>
          </a:p>
          <a:p>
            <a:r>
              <a:rPr lang="sk-SK" sz="1000" dirty="0" smtClean="0"/>
              <a:t>Na jeden kalendárny rok pre poslucháčov strednej odbornej školy alebo vysokej školy, na ktorej je poľovníctvo povinným alebo voliteľným vyučovacím predmetom</a:t>
            </a:r>
            <a:endParaRPr lang="cs-CZ" sz="1000" dirty="0" smtClean="0"/>
          </a:p>
          <a:p>
            <a:r>
              <a:rPr lang="sk-SK" sz="1000" dirty="0" smtClean="0"/>
              <a:t>2,50 €</a:t>
            </a:r>
            <a:endParaRPr lang="cs-CZ" sz="1000" dirty="0" smtClean="0"/>
          </a:p>
          <a:p>
            <a:r>
              <a:rPr lang="sk-SK" sz="1000" b="1" dirty="0" smtClean="0"/>
              <a:t>Za vydanie poľovného lístka pre cudzincov</a:t>
            </a:r>
            <a:endParaRPr lang="cs-CZ" sz="1000" dirty="0" smtClean="0"/>
          </a:p>
          <a:p>
            <a:r>
              <a:rPr lang="sk-SK" sz="1000" dirty="0" smtClean="0"/>
              <a:t>1.</a:t>
            </a:r>
            <a:endParaRPr lang="cs-CZ" sz="1000" dirty="0" smtClean="0"/>
          </a:p>
          <a:p>
            <a:r>
              <a:rPr lang="sk-SK" sz="1000" dirty="0" smtClean="0"/>
              <a:t>Týždenného</a:t>
            </a:r>
            <a:endParaRPr lang="cs-CZ" sz="1000" dirty="0" smtClean="0"/>
          </a:p>
          <a:p>
            <a:r>
              <a:rPr lang="sk-SK" sz="1000" dirty="0" smtClean="0"/>
              <a:t>15 €</a:t>
            </a:r>
            <a:endParaRPr lang="cs-CZ" sz="1000" dirty="0" smtClean="0"/>
          </a:p>
          <a:p>
            <a:r>
              <a:rPr lang="sk-SK" sz="1000" dirty="0" smtClean="0"/>
              <a:t>2.</a:t>
            </a:r>
            <a:endParaRPr lang="cs-CZ" sz="1000" dirty="0" smtClean="0"/>
          </a:p>
          <a:p>
            <a:r>
              <a:rPr lang="sk-SK" sz="1000" dirty="0" smtClean="0"/>
              <a:t>Mesačného</a:t>
            </a:r>
            <a:endParaRPr lang="cs-CZ" sz="1000" dirty="0" smtClean="0"/>
          </a:p>
          <a:p>
            <a:r>
              <a:rPr lang="sk-SK" sz="1000" dirty="0" smtClean="0"/>
              <a:t>55 €</a:t>
            </a:r>
            <a:endParaRPr lang="cs-CZ" sz="1000" dirty="0" smtClean="0"/>
          </a:p>
          <a:p>
            <a:r>
              <a:rPr lang="sk-SK" sz="1000" dirty="0" smtClean="0"/>
              <a:t>3.</a:t>
            </a:r>
            <a:endParaRPr lang="cs-CZ" sz="1000" dirty="0" smtClean="0"/>
          </a:p>
          <a:p>
            <a:r>
              <a:rPr lang="sk-SK" sz="1000" dirty="0" smtClean="0"/>
              <a:t>Ročného</a:t>
            </a:r>
            <a:endParaRPr lang="cs-CZ" sz="1000" dirty="0" smtClean="0"/>
          </a:p>
          <a:p>
            <a:r>
              <a:rPr lang="sk-SK" sz="1000" dirty="0" smtClean="0"/>
              <a:t>150 €</a:t>
            </a:r>
            <a:endParaRPr lang="cs-CZ" sz="1000" dirty="0" smtClean="0"/>
          </a:p>
          <a:p>
            <a:r>
              <a:rPr lang="sk-SK" sz="1000" dirty="0" smtClean="0"/>
              <a:t> </a:t>
            </a:r>
            <a:endParaRPr lang="cs-CZ" sz="1000" dirty="0" smtClean="0"/>
          </a:p>
          <a:p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19</a:t>
            </a:fld>
            <a:endParaRPr lang="cs-CZ"/>
          </a:p>
        </p:txBody>
      </p:sp>
      <p:pic>
        <p:nvPicPr>
          <p:cNvPr id="7" name="Zástupný symbol obsahu 6" descr="logo_SPK_1_hranat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785926"/>
            <a:ext cx="2450592" cy="2761488"/>
          </a:xfrm>
        </p:spPr>
      </p:pic>
      <p:pic>
        <p:nvPicPr>
          <p:cNvPr id="8" name="Obrázok 7" descr="logo_SPK_zelen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97036" y="1500174"/>
            <a:ext cx="2818170" cy="33575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357554" y="152400"/>
            <a:ext cx="5329246" cy="990600"/>
          </a:xfrm>
        </p:spPr>
        <p:txBody>
          <a:bodyPr>
            <a:normAutofit fontScale="90000"/>
          </a:bodyPr>
          <a:lstStyle/>
          <a:p>
            <a:r>
              <a:rPr lang="sk-SK" dirty="0" smtClean="0"/>
              <a:t>Program: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285860"/>
            <a:ext cx="8229600" cy="4871100"/>
          </a:xfrm>
        </p:spPr>
        <p:txBody>
          <a:bodyPr>
            <a:noAutofit/>
          </a:bodyPr>
          <a:lstStyle/>
          <a:p>
            <a:r>
              <a:rPr lang="sk-SK" sz="1400" dirty="0" smtClean="0"/>
              <a:t> </a:t>
            </a:r>
            <a:endParaRPr lang="cs-CZ" sz="1400" dirty="0" smtClean="0"/>
          </a:p>
          <a:p>
            <a:r>
              <a:rPr lang="sk-SK" sz="1400" dirty="0" smtClean="0"/>
              <a:t> 8.00 </a:t>
            </a:r>
            <a:r>
              <a:rPr lang="cs-CZ" sz="1400" dirty="0" smtClean="0"/>
              <a:t>  </a:t>
            </a:r>
            <a:r>
              <a:rPr lang="sk-SK" sz="1400" dirty="0" smtClean="0"/>
              <a:t>Otvorenie pracovného stretnutia</a:t>
            </a:r>
            <a:r>
              <a:rPr lang="cs-CZ" sz="1400" dirty="0" smtClean="0"/>
              <a:t>                                                  </a:t>
            </a:r>
            <a:r>
              <a:rPr lang="sk-SK" sz="1400" dirty="0" smtClean="0"/>
              <a:t>PaedDr. Imrich Šuba, riaditeľ SPK</a:t>
            </a:r>
            <a:endParaRPr lang="cs-CZ" sz="1400" dirty="0" smtClean="0"/>
          </a:p>
          <a:p>
            <a:r>
              <a:rPr lang="sk-SK" sz="1400" dirty="0" smtClean="0"/>
              <a:t> 8.05</a:t>
            </a:r>
            <a:r>
              <a:rPr lang="cs-CZ" sz="1400" dirty="0" smtClean="0"/>
              <a:t>   </a:t>
            </a:r>
            <a:r>
              <a:rPr lang="sk-SK" sz="1400" dirty="0" smtClean="0"/>
              <a:t>SPK a jej úlohy v praxi</a:t>
            </a:r>
            <a:r>
              <a:rPr lang="cs-CZ" sz="1400" dirty="0" smtClean="0"/>
              <a:t>                                                                  </a:t>
            </a:r>
            <a:r>
              <a:rPr lang="sk-SK" sz="1400" dirty="0" smtClean="0"/>
              <a:t>Ing. Tibor Lebocký, prezident SPK</a:t>
            </a:r>
            <a:endParaRPr lang="cs-CZ" sz="1400" dirty="0" smtClean="0"/>
          </a:p>
          <a:p>
            <a:r>
              <a:rPr lang="sk-SK" sz="1400" dirty="0" smtClean="0"/>
              <a:t> 8.50</a:t>
            </a:r>
            <a:r>
              <a:rPr lang="cs-CZ" sz="1400" dirty="0" smtClean="0"/>
              <a:t>   </a:t>
            </a:r>
            <a:r>
              <a:rPr lang="sk-SK" sz="1400" dirty="0" smtClean="0"/>
              <a:t>Systém vydávania PL                                                                    </a:t>
            </a:r>
            <a:r>
              <a:rPr lang="cs-CZ" sz="1400" dirty="0" smtClean="0"/>
              <a:t> </a:t>
            </a:r>
            <a:r>
              <a:rPr lang="sk-SK" sz="1400" dirty="0" smtClean="0"/>
              <a:t>Ing. Alojz Riško, viceprezident                                                        </a:t>
            </a:r>
          </a:p>
          <a:p>
            <a:pPr>
              <a:buNone/>
            </a:pPr>
            <a:r>
              <a:rPr lang="sk-SK" sz="1400" dirty="0" smtClean="0"/>
              <a:t>                                                                                                              SPK pre </a:t>
            </a:r>
            <a:r>
              <a:rPr lang="sk-SK" sz="1400" dirty="0" err="1" smtClean="0"/>
              <a:t>org</a:t>
            </a:r>
            <a:r>
              <a:rPr lang="sk-SK" sz="1400" dirty="0" smtClean="0"/>
              <a:t>.  a riadenie poľovníctva                                                                               </a:t>
            </a:r>
            <a:endParaRPr lang="cs-CZ" sz="1400" dirty="0" smtClean="0"/>
          </a:p>
          <a:p>
            <a:r>
              <a:rPr lang="sk-SK" sz="1400" dirty="0" smtClean="0"/>
              <a:t> 9.50</a:t>
            </a:r>
            <a:r>
              <a:rPr lang="cs-CZ" sz="1400" dirty="0" smtClean="0"/>
              <a:t>    </a:t>
            </a:r>
            <a:r>
              <a:rPr lang="sk-SK" sz="1400" dirty="0" smtClean="0"/>
              <a:t>Prestávka</a:t>
            </a:r>
          </a:p>
          <a:p>
            <a:endParaRPr lang="cs-CZ" sz="1400" dirty="0" smtClean="0"/>
          </a:p>
          <a:p>
            <a:r>
              <a:rPr lang="sk-SK" sz="1400" dirty="0" smtClean="0"/>
              <a:t> 10.00</a:t>
            </a:r>
            <a:r>
              <a:rPr lang="cs-CZ" sz="1400" dirty="0" smtClean="0"/>
              <a:t>   </a:t>
            </a:r>
            <a:r>
              <a:rPr lang="sk-SK" sz="1400" dirty="0" smtClean="0"/>
              <a:t>Školenie o ochrane osobných údajov – vydávanie certifikátu</a:t>
            </a:r>
            <a:r>
              <a:rPr lang="cs-CZ" sz="1400" dirty="0" smtClean="0"/>
              <a:t>         </a:t>
            </a:r>
            <a:r>
              <a:rPr lang="sk-SK" sz="1400" dirty="0" smtClean="0"/>
              <a:t>Ing. Martin Pipíška, riaditeľ </a:t>
            </a:r>
            <a:r>
              <a:rPr lang="sk-SK" sz="1400" dirty="0" err="1" smtClean="0"/>
              <a:t>AMAVEX-u</a:t>
            </a:r>
            <a:endParaRPr lang="cs-CZ" sz="1400" dirty="0" smtClean="0"/>
          </a:p>
          <a:p>
            <a:r>
              <a:rPr lang="sk-SK" sz="1400" dirty="0" smtClean="0"/>
              <a:t>11.15</a:t>
            </a:r>
            <a:r>
              <a:rPr lang="cs-CZ" sz="1400" dirty="0" smtClean="0"/>
              <a:t>     </a:t>
            </a:r>
            <a:r>
              <a:rPr lang="sk-SK" sz="1400" dirty="0" smtClean="0"/>
              <a:t>Správne konanie</a:t>
            </a:r>
            <a:r>
              <a:rPr lang="cs-CZ" sz="1400" dirty="0" smtClean="0"/>
              <a:t>                                                                        </a:t>
            </a:r>
            <a:r>
              <a:rPr lang="sk-SK" sz="1400" dirty="0" smtClean="0"/>
              <a:t>JUDr. Pavol Ňuňuk, MP SR</a:t>
            </a:r>
            <a:endParaRPr lang="cs-CZ" sz="1400" dirty="0" smtClean="0"/>
          </a:p>
          <a:p>
            <a:r>
              <a:rPr lang="sk-SK" sz="1400" dirty="0" smtClean="0"/>
              <a:t>12.15</a:t>
            </a:r>
            <a:r>
              <a:rPr lang="cs-CZ" sz="1400" dirty="0" smtClean="0"/>
              <a:t>   </a:t>
            </a:r>
            <a:r>
              <a:rPr lang="sk-SK" sz="1400" dirty="0" smtClean="0"/>
              <a:t>Ukončenie a individuálne preberanie dokumentácie</a:t>
            </a:r>
            <a:endParaRPr lang="cs-CZ" sz="1400" dirty="0" smtClean="0"/>
          </a:p>
          <a:p>
            <a:endParaRPr lang="cs-CZ" sz="1400" dirty="0" smtClean="0"/>
          </a:p>
          <a:p>
            <a:r>
              <a:rPr lang="sk-SK" sz="1400" dirty="0" smtClean="0"/>
              <a:t>Obed</a:t>
            </a:r>
          </a:p>
          <a:p>
            <a:r>
              <a:rPr lang="sk-SK" sz="1400" dirty="0" smtClean="0"/>
              <a:t>13.15</a:t>
            </a:r>
            <a:r>
              <a:rPr lang="cs-CZ" sz="1400" dirty="0" smtClean="0"/>
              <a:t>    </a:t>
            </a:r>
            <a:r>
              <a:rPr lang="sk-SK" sz="1400" dirty="0" smtClean="0"/>
              <a:t>Školenie predsedov DK OPK</a:t>
            </a:r>
            <a:r>
              <a:rPr lang="cs-CZ" sz="1400" smtClean="0"/>
              <a:t>                                          </a:t>
            </a:r>
            <a:r>
              <a:rPr lang="cs-CZ" sz="1400" smtClean="0"/>
              <a:t>   </a:t>
            </a:r>
            <a:r>
              <a:rPr lang="sk-SK" sz="1400" dirty="0" smtClean="0"/>
              <a:t>JUDr. Michal </a:t>
            </a:r>
            <a:r>
              <a:rPr lang="sk-SK" sz="1400" dirty="0" err="1" smtClean="0"/>
              <a:t>Truban</a:t>
            </a:r>
            <a:r>
              <a:rPr lang="sk-SK" sz="1400" dirty="0" smtClean="0"/>
              <a:t>, predseda DK SPK</a:t>
            </a:r>
          </a:p>
          <a:p>
            <a:pPr>
              <a:buNone/>
            </a:pPr>
            <a:endParaRPr lang="cs-CZ" sz="1400" dirty="0" smtClean="0"/>
          </a:p>
          <a:p>
            <a:r>
              <a:rPr lang="sk-SK" sz="1400" dirty="0" smtClean="0"/>
              <a:t>15.30</a:t>
            </a:r>
            <a:r>
              <a:rPr lang="cs-CZ" sz="1400" dirty="0" smtClean="0"/>
              <a:t>    </a:t>
            </a:r>
            <a:r>
              <a:rPr lang="sk-SK" sz="1400" dirty="0" smtClean="0"/>
              <a:t>Ukončenie</a:t>
            </a:r>
            <a:endParaRPr lang="cs-CZ" sz="1400" dirty="0" smtClean="0"/>
          </a:p>
          <a:p>
            <a:endParaRPr lang="sk-SK" sz="1400" dirty="0" smtClean="0"/>
          </a:p>
          <a:p>
            <a:r>
              <a:rPr lang="sk-SK" sz="1400" dirty="0" smtClean="0"/>
              <a:t> </a:t>
            </a:r>
            <a:endParaRPr lang="cs-CZ" sz="1400" dirty="0" smtClean="0"/>
          </a:p>
          <a:p>
            <a:endParaRPr lang="cs-CZ" sz="1400" dirty="0"/>
          </a:p>
        </p:txBody>
      </p:sp>
      <p:pic>
        <p:nvPicPr>
          <p:cNvPr id="4" name="Obrázok 3" descr="logo_SPK_1_hran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50908" cy="1071546"/>
          </a:xfrm>
          <a:prstGeom prst="rect">
            <a:avLst/>
          </a:prstGeom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399E3-8FB6-47C0-B253-0DBFB0925E3C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20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57356" y="142852"/>
            <a:ext cx="6829444" cy="1000148"/>
          </a:xfrm>
          <a:ln>
            <a:solidFill>
              <a:srgbClr val="92D050"/>
            </a:solidFill>
          </a:ln>
        </p:spPr>
        <p:txBody>
          <a:bodyPr>
            <a:normAutofit fontScale="90000"/>
          </a:bodyPr>
          <a:lstStyle/>
          <a:p>
            <a:pPr>
              <a:buFont typeface="Arial" pitchFamily="34" charset="0"/>
              <a:buChar char="•"/>
            </a:pP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>
                <a:solidFill>
                  <a:srgbClr val="00B050"/>
                </a:solidFill>
              </a:rPr>
              <a:t>Legislatívny základ </a:t>
            </a:r>
            <a:r>
              <a:rPr lang="sk-SK" sz="1800" dirty="0" smtClean="0"/>
              <a:t>:</a:t>
            </a:r>
            <a:br>
              <a:rPr lang="sk-SK" sz="1800" dirty="0" smtClean="0"/>
            </a:br>
            <a:r>
              <a:rPr lang="sk-SK" sz="1800" dirty="0" smtClean="0"/>
              <a:t> Od 1. júna 2010 vydáva poľovné lístky, predlžuje ich platnosti a   odníma  Slovenská poľovnícka komora</a:t>
            </a:r>
            <a:r>
              <a:rPr lang="cs-CZ" sz="1800" dirty="0" smtClean="0"/>
              <a:t/>
            </a:r>
            <a:br>
              <a:rPr lang="cs-CZ" sz="1800" dirty="0" smtClean="0"/>
            </a:br>
            <a:endParaRPr lang="cs-CZ" sz="18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1643050"/>
            <a:ext cx="8229600" cy="4513910"/>
          </a:xfrm>
        </p:spPr>
        <p:txBody>
          <a:bodyPr>
            <a:normAutofit fontScale="77500" lnSpcReduction="20000"/>
          </a:bodyPr>
          <a:lstStyle/>
          <a:p>
            <a:endParaRPr lang="sk-SK" sz="210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r>
              <a:rPr lang="sk-SK" dirty="0" smtClean="0"/>
              <a:t>	Podľa § 42 ods.1 písm. d) zákona č.274/2009 </a:t>
            </a:r>
            <a:r>
              <a:rPr lang="sk-SK" dirty="0" err="1" smtClean="0"/>
              <a:t>z.z</a:t>
            </a:r>
            <a:r>
              <a:rPr lang="sk-SK" dirty="0" smtClean="0"/>
              <a:t>. o poľovníctve a o zmene o doplnení niektorých zákonov (ďalej len „zákon o poľovníctve“), Slovenská poľovnícka komora (ďalej len „komora“), vydáva poľovné  lístky, predlžuje platnosť poľovných lístkov a odníma ich.</a:t>
            </a:r>
            <a:endParaRPr lang="cs-CZ" dirty="0" smtClean="0"/>
          </a:p>
          <a:p>
            <a:r>
              <a:rPr lang="sk-SK" dirty="0" smtClean="0"/>
              <a:t>        Podľa § 80 ods.6, obv</a:t>
            </a:r>
            <a:r>
              <a:rPr lang="sk-SK" sz="21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od</a:t>
            </a:r>
            <a:r>
              <a:rPr lang="sk-SK" dirty="0" smtClean="0"/>
              <a:t>ný lesný úrad vydáva nové poľovné lístky, predlžuje ich platnosť a odníma poľovné lístky do </a:t>
            </a:r>
            <a:r>
              <a:rPr lang="sk-SK" u="sng" dirty="0" smtClean="0"/>
              <a:t>31.mája 2010</a:t>
            </a:r>
            <a:r>
              <a:rPr lang="sk-SK" dirty="0" smtClean="0"/>
              <a:t>.</a:t>
            </a:r>
            <a:endParaRPr lang="cs-CZ" dirty="0" smtClean="0"/>
          </a:p>
          <a:p>
            <a:r>
              <a:rPr lang="sk-SK" dirty="0" smtClean="0"/>
              <a:t>        Podľa § 78 ods.5 vyhlášky MP SR č.344/2009 </a:t>
            </a:r>
            <a:r>
              <a:rPr lang="sk-SK" dirty="0" err="1" smtClean="0"/>
              <a:t>z.z</a:t>
            </a:r>
            <a:r>
              <a:rPr lang="sk-SK" dirty="0" smtClean="0"/>
              <a:t>., ktorou sa vykonáva zákon o poľovníctve (ďalej len „vyhláška“), žiadosť o vydanie, alebo predlženie platnosti poľovného lístka sa do </a:t>
            </a:r>
            <a:r>
              <a:rPr lang="sk-SK" u="sng" dirty="0" smtClean="0"/>
              <a:t>31.mája 2010</a:t>
            </a:r>
            <a:r>
              <a:rPr lang="sk-SK" dirty="0" smtClean="0"/>
              <a:t> predkladá obvodnému lesnému úradu podľa miesta trvalého bydliska žiadateľa, alebo u cudzinca podľa miesta, kde začne lov zveri. Obvodný lesný úrad vydáva poľovný lístok podľa podmienok a podľa vzoru platného podľa doterajších predpisov, </a:t>
            </a:r>
            <a:r>
              <a:rPr lang="sk-SK" u="sng" dirty="0" smtClean="0"/>
              <a:t>najdlhšie do 31.mája 2010.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Obrázok 5" descr="logo_SPK_1_hran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42900"/>
            <a:ext cx="1357290" cy="1529484"/>
          </a:xfrm>
          <a:prstGeom prst="rect">
            <a:avLst/>
          </a:prstGeom>
        </p:spPr>
      </p:pic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42AFC-8A9C-479E-8A43-C8D4DA00078A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1736" y="152400"/>
            <a:ext cx="6115064" cy="990600"/>
          </a:xfrm>
        </p:spPr>
        <p:txBody>
          <a:bodyPr>
            <a:normAutofit/>
          </a:bodyPr>
          <a:lstStyle/>
          <a:p>
            <a:r>
              <a:rPr lang="sk-SK" dirty="0" smtClean="0"/>
              <a:t>    Priebeh prevzatia agendy:</a:t>
            </a:r>
            <a:endParaRPr lang="cs-CZ" dirty="0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>
          <a:xfrm>
            <a:off x="457200" y="2000240"/>
            <a:ext cx="8229600" cy="4156720"/>
          </a:xfrm>
        </p:spPr>
        <p:txBody>
          <a:bodyPr>
            <a:normAutofit fontScale="92500" lnSpcReduction="20000"/>
          </a:bodyPr>
          <a:lstStyle/>
          <a:p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Dňa  31.5 . 2010 prevezme protokolárne predseda           ( vedúci kancelárie) OPK evidenciu PL vedenú v elektronickej  podobe </a:t>
            </a:r>
          </a:p>
          <a:p>
            <a:r>
              <a:rPr lang="sk-SK" dirty="0" smtClean="0"/>
              <a:t>Odporúčame zverejniť čas a spôsob vybavovania agendy PL ( web, oznam, mailová adresa)</a:t>
            </a:r>
          </a:p>
          <a:p>
            <a:r>
              <a:rPr lang="sk-SK" dirty="0" smtClean="0"/>
              <a:t>1.6 je potrebné aby vydávanie a predlžovanie platnosti PL bolo zabezpečené ( systém je možné doplniť a zlepšovať)</a:t>
            </a:r>
          </a:p>
          <a:p>
            <a:pPr>
              <a:buNone/>
            </a:pPr>
            <a:r>
              <a:rPr lang="sk-SK" dirty="0" smtClean="0"/>
              <a:t> </a:t>
            </a:r>
            <a:endParaRPr lang="cs-CZ" dirty="0"/>
          </a:p>
        </p:txBody>
      </p:sp>
      <p:pic>
        <p:nvPicPr>
          <p:cNvPr id="7" name="Obrázok 6" descr="logo_SPK_1_hran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1669063" cy="18808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>
          <a:xfrm>
            <a:off x="357158" y="357166"/>
            <a:ext cx="8229600" cy="5929354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sk-SK" sz="1400" dirty="0" smtClean="0"/>
              <a:t>Na základe § 51 </a:t>
            </a:r>
            <a:r>
              <a:rPr lang="sk-SK" sz="1400" dirty="0" err="1" smtClean="0"/>
              <a:t>ods</a:t>
            </a:r>
            <a:r>
              <a:rPr lang="sk-SK" sz="1400" dirty="0" smtClean="0"/>
              <a:t> (1)</a:t>
            </a:r>
          </a:p>
          <a:p>
            <a:r>
              <a:rPr lang="sk-SK" sz="1600" dirty="0" smtClean="0"/>
              <a:t>Poľovný lístok je verejná listina, osvedčujúca oprávnenie jeho držiteľa loviť zver, ak spĺňa ďalšie podmienky pre lov zveri ustanovené týmto zákonom. Poľovný lístok vydáva, jeho platnosť predlžuje a odníma obvodná komora, v pôsobnosti ktorej má žiadateľ trvalý pobyt.</a:t>
            </a:r>
            <a:endParaRPr lang="cs-CZ" sz="1600" dirty="0" smtClean="0"/>
          </a:p>
          <a:p>
            <a:pPr>
              <a:buNone/>
            </a:pPr>
            <a:endParaRPr lang="sk-SK" sz="1400" dirty="0" smtClean="0"/>
          </a:p>
          <a:p>
            <a:r>
              <a:rPr lang="sk-SK" sz="1400" dirty="0" smtClean="0"/>
              <a:t>(</a:t>
            </a:r>
            <a:r>
              <a:rPr lang="sk-SK" sz="1400" b="1" dirty="0" smtClean="0"/>
              <a:t>2) Druhy poľovných lístkov:</a:t>
            </a:r>
            <a:endParaRPr lang="cs-CZ" sz="1400" b="1" dirty="0" smtClean="0"/>
          </a:p>
          <a:p>
            <a:pPr>
              <a:buNone/>
            </a:pPr>
            <a:r>
              <a:rPr lang="sk-SK" sz="1400" dirty="0" smtClean="0"/>
              <a:t>a) poľovný lístok pre občanov Slovenskej republiky,</a:t>
            </a:r>
            <a:endParaRPr lang="cs-CZ" sz="1400" dirty="0" smtClean="0"/>
          </a:p>
          <a:p>
            <a:pPr>
              <a:buNone/>
            </a:pPr>
            <a:r>
              <a:rPr lang="sk-SK" sz="1400" dirty="0" smtClean="0"/>
              <a:t>b) poľovný lístok pre cudzincov</a:t>
            </a:r>
            <a:endParaRPr lang="cs-CZ" sz="1400" dirty="0" smtClean="0"/>
          </a:p>
          <a:p>
            <a:r>
              <a:rPr lang="sk-SK" sz="1400" b="1" dirty="0" smtClean="0"/>
              <a:t>(3) Poľovné lístky sa vydávajú:</a:t>
            </a:r>
            <a:endParaRPr lang="cs-CZ" sz="1400" b="1" dirty="0" smtClean="0"/>
          </a:p>
          <a:p>
            <a:pPr lvl="0"/>
            <a:r>
              <a:rPr lang="sk-SK" sz="1400" dirty="0" smtClean="0"/>
              <a:t>a)na jeden alebo päť kalendárnych rokov pre občana Slovenskej republiky a cudzinca s trvalým pobytom na území Slovenskej republiky,</a:t>
            </a:r>
            <a:endParaRPr lang="cs-CZ" sz="1400" dirty="0" smtClean="0"/>
          </a:p>
          <a:p>
            <a:r>
              <a:rPr lang="sk-SK" sz="1400" dirty="0" smtClean="0"/>
              <a:t>b)na jeden kalendárny rok pre poslucháča strednej odbornej školy alebo vysokej školy, na ktorej je poľovníctvo povinným alebo voliteľným vyučovacím predmetom,</a:t>
            </a:r>
            <a:endParaRPr lang="cs-CZ" sz="1400" dirty="0" smtClean="0"/>
          </a:p>
          <a:p>
            <a:r>
              <a:rPr lang="sk-SK" sz="1400" dirty="0" smtClean="0"/>
              <a:t>c)na rok, mesiac alebo týždeň pre cudzinca.</a:t>
            </a:r>
            <a:endParaRPr lang="cs-CZ" sz="1400" dirty="0" smtClean="0"/>
          </a:p>
          <a:p>
            <a:r>
              <a:rPr lang="sk-SK" sz="1400" dirty="0" smtClean="0"/>
              <a:t>(</a:t>
            </a:r>
            <a:r>
              <a:rPr lang="sk-SK" sz="1400" b="1" dirty="0" smtClean="0"/>
              <a:t>4) Obvodná komora vydá poľovný lístok podľa odseku 2 písm. a) a odseku 3 písm. a) alebo b) osobe, ktorá preukáže, že</a:t>
            </a:r>
            <a:endParaRPr lang="cs-CZ" sz="1400" b="1" dirty="0" smtClean="0"/>
          </a:p>
          <a:p>
            <a:pPr lvl="0"/>
            <a:r>
              <a:rPr lang="sk-SK" sz="1400" dirty="0" smtClean="0"/>
              <a:t>je staršia ako 16 rokov,</a:t>
            </a:r>
            <a:endParaRPr lang="cs-CZ" sz="1400" dirty="0" smtClean="0"/>
          </a:p>
          <a:p>
            <a:pPr lvl="0"/>
            <a:r>
              <a:rPr lang="sk-SK" sz="1400" dirty="0" smtClean="0"/>
              <a:t>má miesto trvalého pobytu v obvode pôsobnosti obvodnej komory; to neplatí pre občana Slovenskej republiky, ktorý nemá trvalý pobyt na území Slovenskej republiky, </a:t>
            </a:r>
            <a:endParaRPr lang="cs-CZ" sz="1400" dirty="0" smtClean="0"/>
          </a:p>
          <a:p>
            <a:endParaRPr lang="cs-CZ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>
          <a:xfrm>
            <a:off x="457200" y="1500174"/>
            <a:ext cx="8229600" cy="4656786"/>
          </a:xfrm>
        </p:spPr>
        <p:txBody>
          <a:bodyPr>
            <a:noAutofit/>
          </a:bodyPr>
          <a:lstStyle/>
          <a:p>
            <a:pPr>
              <a:buNone/>
            </a:pPr>
            <a:endParaRPr lang="sk-SK" sz="1600" dirty="0" smtClean="0"/>
          </a:p>
          <a:p>
            <a:r>
              <a:rPr lang="sk-SK" sz="1600" dirty="0" smtClean="0"/>
              <a:t>zložila skúšku z poľovníctva ods. 1 písm. a)] alebo skúšku z poľovníctva na vysokej škole alebo je poslucháčom alebo absolventom školy, na ktorej je poľovníctvo povinným alebo voliteľným vyučovacím predmetom; doklad o vykonanej skúške z poľovníctva je verejnou listinou,</a:t>
            </a:r>
            <a:endParaRPr lang="cs-CZ" sz="1600" dirty="0" smtClean="0"/>
          </a:p>
          <a:p>
            <a:r>
              <a:rPr lang="sk-SK" sz="1600" dirty="0" smtClean="0"/>
              <a:t>je členom komory,</a:t>
            </a:r>
            <a:endParaRPr lang="cs-CZ" sz="1600" dirty="0" smtClean="0"/>
          </a:p>
          <a:p>
            <a:r>
              <a:rPr lang="sk-SK" sz="1600" dirty="0" smtClean="0"/>
              <a:t>je poistená proti škodám spôsobeným pri výkone práva poľovníctva počas platnosti poľovného lístka,</a:t>
            </a:r>
          </a:p>
          <a:p>
            <a:r>
              <a:rPr lang="sk-SK" sz="1600" dirty="0" smtClean="0"/>
              <a:t>( § 52 Poistenie</a:t>
            </a:r>
          </a:p>
          <a:p>
            <a:pPr>
              <a:buNone/>
            </a:pPr>
            <a:r>
              <a:rPr lang="sk-SK" sz="1600" dirty="0" smtClean="0"/>
              <a:t>    (Osoba, ktorej má byť v Slovenskej republike vydaný poľovný lístok vrátane cudzinca, musí byť poistená proti škodám spôsobeným pri výkone práva poľovníctva ublížením na zdraví alebo usmrtením iných osôb s limitom poistného plnenia najmenej vo výške 150 000 euro a za škodu na veciach najmenej na sumu 3 000 euro za jednu poistnú udalosť. Poistné podmienky, ktoré bližšie upravia rozsah tohto poistenia nesmú obsahovať výhradu, že poistná ochrana sa neposkytuje pri nedbanlivosti poisteného.)</a:t>
            </a:r>
            <a:endParaRPr lang="cs-CZ" sz="1600" dirty="0" smtClean="0"/>
          </a:p>
          <a:p>
            <a:endParaRPr lang="cs-CZ" sz="1600" dirty="0" smtClean="0"/>
          </a:p>
          <a:p>
            <a:r>
              <a:rPr lang="sk-SK" sz="1600" dirty="0" smtClean="0"/>
              <a:t>zaplatila poplatok za vydanie poľovného lístka.</a:t>
            </a:r>
            <a:endParaRPr lang="cs-CZ" sz="1600" dirty="0" smtClean="0"/>
          </a:p>
          <a:p>
            <a:pPr>
              <a:buNone/>
            </a:pPr>
            <a:endParaRPr lang="sk-SK" sz="1600" dirty="0" smtClean="0"/>
          </a:p>
          <a:p>
            <a:pPr>
              <a:buNone/>
            </a:pPr>
            <a:r>
              <a:rPr lang="sk-SK" sz="1600" dirty="0" smtClean="0"/>
              <a:t> </a:t>
            </a:r>
            <a:endParaRPr lang="cs-CZ" sz="1600" dirty="0" smtClean="0"/>
          </a:p>
          <a:p>
            <a:endParaRPr lang="cs-CZ" sz="1600" dirty="0"/>
          </a:p>
        </p:txBody>
      </p:sp>
      <p:pic>
        <p:nvPicPr>
          <p:cNvPr id="7" name="Obrázok 6" descr="logo_SPK_zel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1441448" cy="1717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>
          <a:xfrm>
            <a:off x="457200" y="2214554"/>
            <a:ext cx="8229600" cy="3942406"/>
          </a:xfrm>
        </p:spPr>
        <p:txBody>
          <a:bodyPr>
            <a:normAutofit/>
          </a:bodyPr>
          <a:lstStyle/>
          <a:p>
            <a:r>
              <a:rPr lang="sk-SK" sz="1800" dirty="0" smtClean="0"/>
              <a:t>5) Obvodná komora vydá, najviac na dobu povoleného pobytu, poľovný lístok podľa odseku 2 písm. b) a odseku 3 písm. c) osobe, ktorá</a:t>
            </a:r>
            <a:endParaRPr lang="cs-CZ" sz="1800" dirty="0" smtClean="0"/>
          </a:p>
          <a:p>
            <a:pPr lvl="0"/>
            <a:r>
              <a:rPr lang="sk-SK" sz="1800" dirty="0" smtClean="0"/>
              <a:t>je staršia ako 18 rokov,</a:t>
            </a:r>
            <a:endParaRPr lang="cs-CZ" sz="1800" dirty="0" smtClean="0"/>
          </a:p>
          <a:p>
            <a:r>
              <a:rPr lang="sk-SK" sz="1800" dirty="0" smtClean="0"/>
              <a:t>predloží doklad oprávňujúci na lov zveri vystavený v cudzine alebo jeho úradne osvedčenú kópiu),</a:t>
            </a:r>
            <a:endParaRPr lang="cs-CZ" sz="1800" dirty="0" smtClean="0"/>
          </a:p>
          <a:p>
            <a:r>
              <a:rPr lang="sk-SK" sz="1800" dirty="0" smtClean="0"/>
              <a:t>je poistená proti následkom zákonnej zodpovednosti pri výkone práva poľovníctva počas platnosti poľovného lístka,</a:t>
            </a:r>
            <a:endParaRPr lang="cs-CZ" sz="1800" dirty="0" smtClean="0"/>
          </a:p>
          <a:p>
            <a:r>
              <a:rPr lang="sk-SK" sz="1800" dirty="0" smtClean="0"/>
              <a:t>zaplatila poplatok za vydanie poľovného lístku.</a:t>
            </a:r>
            <a:endParaRPr lang="cs-CZ" sz="1800" dirty="0" smtClean="0"/>
          </a:p>
          <a:p>
            <a:r>
              <a:rPr lang="sk-SK" sz="1800" dirty="0" smtClean="0"/>
              <a:t>) § 57 zákona Slovenskej národnej rady č. 323/1992 Zb. o notároch a notárskej činnosti (Notársky poriadok) v znení neskorších predpisov.</a:t>
            </a:r>
            <a:endParaRPr lang="cs-CZ" sz="1800" dirty="0" smtClean="0"/>
          </a:p>
          <a:p>
            <a:endParaRPr lang="sk-SK" sz="1800" dirty="0" smtClean="0"/>
          </a:p>
          <a:p>
            <a:endParaRPr lang="cs-CZ" sz="1800" dirty="0"/>
          </a:p>
        </p:txBody>
      </p:sp>
      <p:pic>
        <p:nvPicPr>
          <p:cNvPr id="7" name="Obrázok 6" descr="logo_SPK_zel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0"/>
            <a:ext cx="1769360" cy="21080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>
          <a:xfrm>
            <a:off x="457200" y="428604"/>
            <a:ext cx="8229600" cy="5728356"/>
          </a:xfrm>
        </p:spPr>
        <p:txBody>
          <a:bodyPr>
            <a:normAutofit fontScale="92500" lnSpcReduction="20000"/>
          </a:bodyPr>
          <a:lstStyle/>
          <a:p>
            <a:r>
              <a:rPr lang="sk-SK" sz="1800" dirty="0" smtClean="0"/>
              <a:t>6) Poslucháčom školy, na ktorej je poľovníctvo povinným alebo voliteľným vyučovacím predmetom, možno vydať poľovnícky lístok podľa odseku 3 písm. b) až po absolvovaní predmetu poľovníctvo.</a:t>
            </a:r>
          </a:p>
          <a:p>
            <a:r>
              <a:rPr lang="sk-SK" sz="1800" dirty="0" smtClean="0"/>
              <a:t>7)Vydanie poľovného lístka obvodná komora odoprie a ak už bol vydaný, tak sa odníme, osobe</a:t>
            </a:r>
            <a:r>
              <a:rPr lang="cs-CZ" sz="1800" dirty="0" smtClean="0"/>
              <a:t> </a:t>
            </a:r>
            <a:r>
              <a:rPr lang="sk-SK" sz="1800" dirty="0" smtClean="0"/>
              <a:t>ktorá</a:t>
            </a:r>
          </a:p>
          <a:p>
            <a:r>
              <a:rPr lang="sk-SK" sz="1800" dirty="0" smtClean="0"/>
              <a:t> nespĺňa podmienky podľa odsekov 4 alebo 5,</a:t>
            </a:r>
          </a:p>
          <a:p>
            <a:r>
              <a:rPr lang="sk-SK" sz="1800" dirty="0" smtClean="0"/>
              <a:t>ktorá bola právoplatne odsúdená za trestný čin pytliactva, pokiaľ odsúdenie nebolo zahladené, alebo</a:t>
            </a:r>
          </a:p>
          <a:p>
            <a:pPr lvl="0"/>
            <a:r>
              <a:rPr lang="sk-SK" sz="1800" dirty="0" smtClean="0"/>
              <a:t>ktorej bol odňatý poľovný lístok a doba odňatia trvá.</a:t>
            </a:r>
            <a:endParaRPr lang="cs-CZ" sz="1800" dirty="0" smtClean="0"/>
          </a:p>
          <a:p>
            <a:endParaRPr lang="sk-SK" sz="1800" dirty="0" smtClean="0"/>
          </a:p>
          <a:p>
            <a:endParaRPr lang="sk-SK" sz="1800" dirty="0" smtClean="0"/>
          </a:p>
          <a:p>
            <a:r>
              <a:rPr lang="sk-SK" sz="1800" dirty="0" smtClean="0"/>
              <a:t>8) Žiadosť o vydanie alebo predĺženie platnosti poľovného lístka podáva žiadateľ na predpísanom tlačive. Žiadosť o predĺženie platnosti poľovného lístka doloženú predpísanými náležitosťami podáva žiadateľ najneskôr 30 dní pred uplynutím doby jeho platnosti.</a:t>
            </a:r>
            <a:endParaRPr lang="cs-CZ" sz="1800" dirty="0" smtClean="0"/>
          </a:p>
          <a:p>
            <a:r>
              <a:rPr lang="sk-SK" sz="1800" dirty="0" smtClean="0"/>
              <a:t>9)Obvodná komora odníme poľovný lístok, ak zistí, že</a:t>
            </a:r>
            <a:endParaRPr lang="cs-CZ" sz="1800" dirty="0" smtClean="0"/>
          </a:p>
          <a:p>
            <a:pPr lvl="0"/>
            <a:r>
              <a:rPr lang="sk-SK" sz="1800" dirty="0" smtClean="0"/>
              <a:t>jeho držiteľ prestal spĺňať podmienky podľa odsekov 4 alebo 5,</a:t>
            </a:r>
            <a:endParaRPr lang="cs-CZ" sz="1800" dirty="0" smtClean="0"/>
          </a:p>
          <a:p>
            <a:r>
              <a:rPr lang="sk-SK" sz="1800" dirty="0" smtClean="0"/>
              <a:t>držiteľovi poľovného lístku bol súdom uložený trest zákazu výkonu činnosti práva poľovníctva,</a:t>
            </a:r>
            <a:endParaRPr lang="cs-CZ" sz="1800" dirty="0" smtClean="0"/>
          </a:p>
          <a:p>
            <a:r>
              <a:rPr lang="sk-SK" sz="1800" dirty="0" smtClean="0"/>
              <a:t>o zákaze činnosti právoplatne rozhodol v priestupkovom konaní podľa tohto zákona príslušný obvodný lesný úrad alebo v disciplinárnom konaní komora.</a:t>
            </a:r>
            <a:endParaRPr lang="cs-CZ" sz="1800" dirty="0" smtClean="0"/>
          </a:p>
          <a:p>
            <a:endParaRPr lang="cs-CZ" sz="1800" dirty="0" smtClean="0"/>
          </a:p>
          <a:p>
            <a:endParaRPr lang="cs-CZ" sz="1800" dirty="0" smtClean="0"/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CF20-B680-42AC-A8A0-8029C55359B0}" type="datetime1">
              <a:rPr lang="sk-SK" smtClean="0"/>
              <a:pPr/>
              <a:t>27. 5. 2010</a:t>
            </a:fld>
            <a:endParaRPr lang="cs-CZ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SPK, Žilina </a:t>
            </a:r>
            <a:endParaRPr lang="cs-CZ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FE206-E474-4E9E-BC6F-46A51623C41A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1"/>
          </p:nvPr>
        </p:nvSpPr>
        <p:spPr>
          <a:xfrm>
            <a:off x="457200" y="1357298"/>
            <a:ext cx="8229600" cy="4799662"/>
          </a:xfrm>
        </p:spPr>
        <p:txBody>
          <a:bodyPr>
            <a:normAutofit/>
          </a:bodyPr>
          <a:lstStyle/>
          <a:p>
            <a:pPr>
              <a:buNone/>
            </a:pPr>
            <a:endParaRPr lang="sk-SK" sz="1800" dirty="0" smtClean="0"/>
          </a:p>
          <a:p>
            <a:r>
              <a:rPr lang="sk-SK" sz="1800" dirty="0" smtClean="0"/>
              <a:t>10)Ak je poľovný lístok odňatý na dobu určitú, je osoba, ktorej bol poľovný lístok odňatý povinná pred podaním žiadosti o jeho vydanie vykonať skúšku podľa ods. 1 písm. a). Osobe, ktorej bol poľovný lístok odňatý na trvalo môže obvodný lesný úrad povoliť vykonanie skúšky podľa § 50 ods. 1 písm. a) najskôr po uplynutí 10 rokov.</a:t>
            </a:r>
            <a:endParaRPr lang="cs-CZ" sz="1800" dirty="0" smtClean="0"/>
          </a:p>
          <a:p>
            <a:r>
              <a:rPr lang="sk-SK" sz="1800" dirty="0" smtClean="0"/>
              <a:t>11)Držiteľ poľovného lístku je povinný bezodkladne oznámiť obvodnej komore, že prestal spĺňať podmienky na vydanie poľovného lístka alebo nastali okolnosti na jeho odňatie.</a:t>
            </a:r>
            <a:endParaRPr lang="cs-CZ" sz="1800" dirty="0" smtClean="0"/>
          </a:p>
          <a:p>
            <a:r>
              <a:rPr lang="sk-SK" sz="1800" dirty="0" smtClean="0"/>
              <a:t>12)Neplatný alebo odňatý poľovný lístok je povinný jeho držiteľ bezodkladne odovzdať obvodnej komore.</a:t>
            </a:r>
            <a:endParaRPr lang="cs-CZ" sz="1800" dirty="0" smtClean="0"/>
          </a:p>
          <a:p>
            <a:r>
              <a:rPr lang="sk-SK" sz="1800" dirty="0" smtClean="0"/>
              <a:t>13)Diplomatické preukazy alebo konzulárne preukazy Ministerstva zahraničných vecí Slovenskej republiky spolu s poľovným lístkom z krajiny pôvodu nahrádzajú poľovný lístok pre cudzincov.</a:t>
            </a:r>
            <a:endParaRPr lang="cs-CZ" sz="1800" dirty="0" smtClean="0"/>
          </a:p>
          <a:p>
            <a:endParaRPr lang="cs-CZ" sz="1800" dirty="0"/>
          </a:p>
        </p:txBody>
      </p:sp>
      <p:pic>
        <p:nvPicPr>
          <p:cNvPr id="7" name="Obrázok 6" descr="logo_SPK_zele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501409" cy="171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čiatok">
  <a:themeElements>
    <a:clrScheme name="Počiatok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Počiatok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očiatok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804</TotalTime>
  <Words>443</Words>
  <Application>Microsoft Office PowerPoint</Application>
  <PresentationFormat>Prezentácia na obrazovke (4:3)</PresentationFormat>
  <Paragraphs>239</Paragraphs>
  <Slides>20</Slides>
  <Notes>0</Notes>
  <HiddenSlides>0</HiddenSlides>
  <MMClips>0</MMClips>
  <ScaleCrop>false</ScaleCrop>
  <HeadingPairs>
    <vt:vector size="6" baseType="variant">
      <vt:variant>
        <vt:lpstr>Motív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2" baseType="lpstr">
      <vt:lpstr>Počiatok</vt:lpstr>
      <vt:lpstr>Acrobat Document</vt:lpstr>
      <vt:lpstr>SLOVENSKÁ POĽOVNÍCKA KOMORA Štefánikova 10, 811 05 Bratislava </vt:lpstr>
      <vt:lpstr>Program: </vt:lpstr>
      <vt:lpstr>   Legislatívny základ :  Od 1. júna 2010 vydáva poľovné lístky, predlžuje ich platnosti a   odníma  Slovenská poľovnícka komora </vt:lpstr>
      <vt:lpstr>    Priebeh prevzatia agendy:</vt:lpstr>
      <vt:lpstr>Snímka 5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 51 ods3 písm a)</vt:lpstr>
      <vt:lpstr>51 ods. 3 písm b</vt:lpstr>
      <vt:lpstr>51 ods. 3 písm C)</vt:lpstr>
      <vt:lpstr>              Preberací protokol </vt:lpstr>
      <vt:lpstr>Snímka 17</vt:lpstr>
      <vt:lpstr>Poplatky za vydanie a predĺženie poľovného lístka</vt:lpstr>
      <vt:lpstr>Snímka 19</vt:lpstr>
      <vt:lpstr>Snímka 20</vt:lpstr>
    </vt:vector>
  </TitlesOfParts>
  <Company>SPZ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SLOVENSKÁ POĽOVNÍCKA KOMORA Štefánikova 10, 811 05 Bratislava </dc:title>
  <dc:creator>Your User Name</dc:creator>
  <cp:lastModifiedBy>Your User Name</cp:lastModifiedBy>
  <cp:revision>66</cp:revision>
  <dcterms:created xsi:type="dcterms:W3CDTF">2010-05-26T04:39:03Z</dcterms:created>
  <dcterms:modified xsi:type="dcterms:W3CDTF">2010-05-27T14:19:08Z</dcterms:modified>
</cp:coreProperties>
</file>